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69" r:id="rId4"/>
    <p:sldId id="287" r:id="rId6"/>
    <p:sldId id="289" r:id="rId7"/>
    <p:sldId id="288" r:id="rId8"/>
    <p:sldId id="302" r:id="rId9"/>
    <p:sldId id="290" r:id="rId10"/>
    <p:sldId id="309" r:id="rId11"/>
    <p:sldId id="308" r:id="rId12"/>
    <p:sldId id="293" r:id="rId13"/>
    <p:sldId id="294" r:id="rId14"/>
    <p:sldId id="295" r:id="rId15"/>
    <p:sldId id="296" r:id="rId16"/>
    <p:sldId id="298" r:id="rId17"/>
    <p:sldId id="299" r:id="rId18"/>
    <p:sldId id="313" r:id="rId19"/>
    <p:sldId id="310" r:id="rId20"/>
    <p:sldId id="311" r:id="rId21"/>
    <p:sldId id="312" r:id="rId22"/>
    <p:sldId id="268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6" autoAdjust="0"/>
    <p:restoredTop sz="95365" autoAdjust="0"/>
  </p:normalViewPr>
  <p:slideViewPr>
    <p:cSldViewPr>
      <p:cViewPr>
        <p:scale>
          <a:sx n="90" d="100"/>
          <a:sy n="90" d="100"/>
        </p:scale>
        <p:origin x="-954" y="-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C4698-BCDA-46C1-B8E4-E869E1090A0A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0D0D-D5F5-4A23-B546-EC70A997E448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ea typeface="PMingLiU" panose="02020500000000000000" pitchFamily="18" charset="-120"/>
            </a:endParaRPr>
          </a:p>
        </p:txBody>
      </p:sp>
      <p:sp>
        <p:nvSpPr>
          <p:cNvPr id="102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25F730-1F52-485B-B5BB-A200BC2AADF0}" type="slidenum">
              <a:rPr lang="en-US" altLang="zh-TW">
                <a:solidFill>
                  <a:prstClr val="black"/>
                </a:solidFill>
              </a:rPr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https://www-ssl.intel.com/content/www/us/en/architecture-and-technology/unite/intel-unite-overview.html</a:t>
            </a:r>
            <a:endParaRPr lang="en-US" altLang="zh-TW" dirty="0" smtClean="0">
              <a:latin typeface="Calibri" panose="020F0502020204030204" pitchFamily="34" charset="0"/>
            </a:endParaRPr>
          </a:p>
          <a:p>
            <a:r>
              <a:rPr lang="en-US" altLang="zh-TW" dirty="0" smtClean="0">
                <a:latin typeface="Calibri" panose="020F0502020204030204" pitchFamily="34" charset="0"/>
              </a:rPr>
              <a:t>http://www.intel.com/buy/us/en/audience/unite/</a:t>
            </a:r>
            <a:endParaRPr lang="en-US" altLang="zh-TW" dirty="0" smtClean="0">
              <a:latin typeface="Calibri" panose="020F050202020403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0D0D-D5F5-4A23-B546-EC70A997E44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en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657225"/>
            <a:ext cx="7679531" cy="5461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65129" y="1333501"/>
            <a:ext cx="7680325" cy="3265490"/>
          </a:xfrm>
          <a:prstGeom prst="rect">
            <a:avLst/>
          </a:prstGeom>
        </p:spPr>
        <p:txBody>
          <a:bodyPr/>
          <a:lstStyle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361753" y="214417"/>
            <a:ext cx="548753" cy="138500"/>
          </a:xfrm>
        </p:spPr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125" y="428625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5" y="1126158"/>
            <a:ext cx="8412163" cy="1052994"/>
          </a:xfrm>
        </p:spPr>
        <p:txBody>
          <a:bodyPr anchor="b" anchorCtr="0"/>
          <a:lstStyle>
            <a:lvl1pPr>
              <a:defRPr sz="3600" i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5" y="2351676"/>
            <a:ext cx="8412163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49" descr="C:\Users\Peter\Desktop\ACER_template_070512\ART\acer_tag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00934"/>
            <a:ext cx="1505118" cy="5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7" name="Group 5"/>
          <p:cNvGrpSpPr>
            <a:grpSpLocks noChangeAspect="1"/>
          </p:cNvGrpSpPr>
          <p:nvPr userDrawn="1"/>
        </p:nvGrpSpPr>
        <p:grpSpPr bwMode="auto">
          <a:xfrm>
            <a:off x="0" y="3325813"/>
            <a:ext cx="9144000" cy="1817688"/>
            <a:chOff x="0" y="2095"/>
            <a:chExt cx="5760" cy="1145"/>
          </a:xfrm>
        </p:grpSpPr>
        <p:sp>
          <p:nvSpPr>
            <p:cNvPr id="3078" name="Freeform 6"/>
            <p:cNvSpPr/>
            <p:nvPr userDrawn="1"/>
          </p:nvSpPr>
          <p:spPr bwMode="auto">
            <a:xfrm>
              <a:off x="0" y="2095"/>
              <a:ext cx="5760" cy="57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389" y="138"/>
                </a:cxn>
                <a:cxn ang="0">
                  <a:pos x="1389" y="111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1389" h="138">
                  <a:moveTo>
                    <a:pt x="0" y="2"/>
                  </a:moveTo>
                  <a:cubicBezTo>
                    <a:pt x="132" y="9"/>
                    <a:pt x="764" y="33"/>
                    <a:pt x="1389" y="138"/>
                  </a:cubicBezTo>
                  <a:cubicBezTo>
                    <a:pt x="1389" y="111"/>
                    <a:pt x="1389" y="111"/>
                    <a:pt x="1389" y="111"/>
                  </a:cubicBezTo>
                  <a:cubicBezTo>
                    <a:pt x="764" y="23"/>
                    <a:pt x="132" y="5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3079" name="Freeform 7"/>
            <p:cNvSpPr/>
            <p:nvPr userDrawn="1"/>
          </p:nvSpPr>
          <p:spPr bwMode="auto">
            <a:xfrm>
              <a:off x="0" y="2140"/>
              <a:ext cx="5760" cy="11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096" y="265"/>
                </a:cxn>
                <a:cxn ang="0">
                  <a:pos x="1389" y="265"/>
                </a:cxn>
                <a:cxn ang="0">
                  <a:pos x="1389" y="211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1389" h="265">
                  <a:moveTo>
                    <a:pt x="0" y="16"/>
                  </a:moveTo>
                  <a:cubicBezTo>
                    <a:pt x="112" y="26"/>
                    <a:pt x="578" y="86"/>
                    <a:pt x="1096" y="265"/>
                  </a:cubicBezTo>
                  <a:cubicBezTo>
                    <a:pt x="1389" y="265"/>
                    <a:pt x="1389" y="265"/>
                    <a:pt x="1389" y="265"/>
                  </a:cubicBezTo>
                  <a:cubicBezTo>
                    <a:pt x="1389" y="211"/>
                    <a:pt x="1389" y="211"/>
                    <a:pt x="1389" y="211"/>
                  </a:cubicBezTo>
                  <a:cubicBezTo>
                    <a:pt x="764" y="49"/>
                    <a:pt x="132" y="7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3080" name="Freeform 8"/>
            <p:cNvSpPr/>
            <p:nvPr userDrawn="1"/>
          </p:nvSpPr>
          <p:spPr bwMode="auto">
            <a:xfrm>
              <a:off x="0" y="2103"/>
              <a:ext cx="5760" cy="91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389" y="220"/>
                </a:cxn>
                <a:cxn ang="0">
                  <a:pos x="1389" y="136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389" h="220">
                  <a:moveTo>
                    <a:pt x="0" y="9"/>
                  </a:moveTo>
                  <a:cubicBezTo>
                    <a:pt x="132" y="16"/>
                    <a:pt x="764" y="58"/>
                    <a:pt x="1389" y="220"/>
                  </a:cubicBezTo>
                  <a:cubicBezTo>
                    <a:pt x="1389" y="136"/>
                    <a:pt x="1389" y="136"/>
                    <a:pt x="1389" y="136"/>
                  </a:cubicBezTo>
                  <a:cubicBezTo>
                    <a:pt x="764" y="31"/>
                    <a:pt x="132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365125" y="4755188"/>
            <a:ext cx="303933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" dirty="0" smtClean="0">
                <a:solidFill>
                  <a:srgbClr val="BBBDBF"/>
                </a:solidFill>
              </a:rPr>
              <a:t>This document is the intellectual property of Acer Inc., and was created for</a:t>
            </a:r>
            <a:br>
              <a:rPr lang="en-US" sz="600" dirty="0" smtClean="0">
                <a:solidFill>
                  <a:srgbClr val="BBBDBF"/>
                </a:solidFill>
              </a:rPr>
            </a:br>
            <a:r>
              <a:rPr lang="en-US" sz="600" dirty="0" smtClean="0">
                <a:solidFill>
                  <a:srgbClr val="BBBDBF"/>
                </a:solidFill>
              </a:rPr>
              <a:t>demonstration purposes only. It may not be modified, organized or re-utilized</a:t>
            </a:r>
            <a:br>
              <a:rPr lang="en-US" sz="600" dirty="0" smtClean="0">
                <a:solidFill>
                  <a:srgbClr val="BBBDBF"/>
                </a:solidFill>
              </a:rPr>
            </a:br>
            <a:r>
              <a:rPr lang="en-US" sz="600" dirty="0" smtClean="0">
                <a:solidFill>
                  <a:srgbClr val="BBBDBF"/>
                </a:solidFill>
              </a:rPr>
              <a:t>in any way without the express written permission of the rightful owner. </a:t>
            </a:r>
            <a:endParaRPr lang="en-US" sz="600" dirty="0">
              <a:solidFill>
                <a:srgbClr val="BBBDB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5" y="1060451"/>
            <a:ext cx="4086225" cy="3617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89476" y="1060450"/>
            <a:ext cx="4087812" cy="3617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315912"/>
            <a:ext cx="8412163" cy="4360863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Green Statement/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315913"/>
            <a:ext cx="8412163" cy="4360863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bg1"/>
                </a:solidFill>
                <a:latin typeface="+mj-lt"/>
              </a:defRPr>
            </a:lvl1pPr>
            <a:lvl2pPr marL="285750" indent="-28575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bg1"/>
                </a:solidFill>
                <a:latin typeface="+mn-lt"/>
              </a:defRPr>
            </a:lvl2pPr>
            <a:lvl3pPr>
              <a:defRPr sz="1400" i="0">
                <a:solidFill>
                  <a:schemeClr val="bg1"/>
                </a:solidFill>
                <a:latin typeface="+mn-lt"/>
              </a:defRPr>
            </a:lvl3pPr>
            <a:lvl4pPr>
              <a:defRPr sz="1400" i="0">
                <a:solidFill>
                  <a:schemeClr val="bg1"/>
                </a:solidFill>
                <a:latin typeface="+mn-lt"/>
              </a:defRPr>
            </a:lvl4pPr>
            <a:lvl5pPr>
              <a:defRPr sz="140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Presentation Title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prstClr val="white"/>
                </a:solidFill>
              </a:rPr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2" descr="\\.psf\Home\Desktop\acer_logo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23" y="4830757"/>
            <a:ext cx="640080" cy="1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373726" y="4864015"/>
            <a:ext cx="11349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>
                <a:solidFill>
                  <a:prstClr val="white"/>
                </a:solidFill>
              </a:rPr>
              <a:t>ACER CONFIDENTIAL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877888"/>
            <a:ext cx="8412163" cy="3798887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tx1"/>
                </a:solidFill>
                <a:latin typeface="+mj-lt"/>
              </a:defRPr>
            </a:lvl1pPr>
            <a:lvl2pPr marL="228600" indent="-228600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tx1"/>
                </a:solidFill>
                <a:latin typeface="+mn-lt"/>
              </a:defRPr>
            </a:lvl2pPr>
            <a:lvl3pPr>
              <a:defRPr sz="1400" i="0">
                <a:solidFill>
                  <a:schemeClr val="tx1"/>
                </a:solidFill>
                <a:latin typeface="+mn-lt"/>
              </a:defRPr>
            </a:lvl3pPr>
            <a:lvl4pPr>
              <a:defRPr sz="1400" i="0">
                <a:solidFill>
                  <a:schemeClr val="tx1"/>
                </a:solidFill>
                <a:latin typeface="+mn-lt"/>
              </a:defRPr>
            </a:lvl4pPr>
            <a:lvl5pPr>
              <a:defRPr sz="140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6608" y="0"/>
            <a:ext cx="9160608" cy="5143500"/>
            <a:chOff x="-16608" y="0"/>
            <a:chExt cx="9160608" cy="5143500"/>
          </a:xfrm>
        </p:grpSpPr>
        <p:sp>
          <p:nvSpPr>
            <p:cNvPr id="1030" name="Freeform 6"/>
            <p:cNvSpPr/>
            <p:nvPr userDrawn="1"/>
          </p:nvSpPr>
          <p:spPr bwMode="auto">
            <a:xfrm>
              <a:off x="-16608" y="0"/>
              <a:ext cx="8925659" cy="5143500"/>
            </a:xfrm>
            <a:custGeom>
              <a:avLst/>
              <a:gdLst>
                <a:gd name="connsiteX0" fmla="*/ 10005 w 10005"/>
                <a:gd name="connsiteY0" fmla="*/ 10000 h 10000"/>
                <a:gd name="connsiteX1" fmla="*/ 4983 w 10005"/>
                <a:gd name="connsiteY1" fmla="*/ 0 h 10000"/>
                <a:gd name="connsiteX2" fmla="*/ 0 w 10005"/>
                <a:gd name="connsiteY2" fmla="*/ 0 h 10000"/>
                <a:gd name="connsiteX3" fmla="*/ 5 w 10005"/>
                <a:gd name="connsiteY3" fmla="*/ 9873 h 10000"/>
                <a:gd name="connsiteX4" fmla="*/ 26 w 10005"/>
                <a:gd name="connsiteY4" fmla="*/ 10000 h 10000"/>
                <a:gd name="connsiteX5" fmla="*/ 10005 w 10005"/>
                <a:gd name="connsiteY5" fmla="*/ 10000 h 10000"/>
                <a:gd name="connsiteX0-1" fmla="*/ 11646 w 11646"/>
                <a:gd name="connsiteY0-2" fmla="*/ 10000 h 10000"/>
                <a:gd name="connsiteX1-3" fmla="*/ 6624 w 11646"/>
                <a:gd name="connsiteY1-4" fmla="*/ 0 h 10000"/>
                <a:gd name="connsiteX2-5" fmla="*/ 1641 w 11646"/>
                <a:gd name="connsiteY2-6" fmla="*/ 0 h 10000"/>
                <a:gd name="connsiteX3-7" fmla="*/ 1667 w 11646"/>
                <a:gd name="connsiteY3-8" fmla="*/ 10000 h 10000"/>
                <a:gd name="connsiteX4-9" fmla="*/ 11646 w 11646"/>
                <a:gd name="connsiteY4-10" fmla="*/ 10000 h 10000"/>
                <a:gd name="connsiteX0-11" fmla="*/ 11646 w 11646"/>
                <a:gd name="connsiteY0-12" fmla="*/ 10000 h 10000"/>
                <a:gd name="connsiteX1-13" fmla="*/ 6624 w 11646"/>
                <a:gd name="connsiteY1-14" fmla="*/ 0 h 10000"/>
                <a:gd name="connsiteX2-15" fmla="*/ 1641 w 11646"/>
                <a:gd name="connsiteY2-16" fmla="*/ 0 h 10000"/>
                <a:gd name="connsiteX3-17" fmla="*/ 1667 w 11646"/>
                <a:gd name="connsiteY3-18" fmla="*/ 10000 h 10000"/>
                <a:gd name="connsiteX4-19" fmla="*/ 11646 w 11646"/>
                <a:gd name="connsiteY4-20" fmla="*/ 10000 h 10000"/>
                <a:gd name="connsiteX0-21" fmla="*/ 10831 w 10831"/>
                <a:gd name="connsiteY0-22" fmla="*/ 10000 h 10000"/>
                <a:gd name="connsiteX1-23" fmla="*/ 5809 w 10831"/>
                <a:gd name="connsiteY1-24" fmla="*/ 0 h 10000"/>
                <a:gd name="connsiteX2-25" fmla="*/ 826 w 10831"/>
                <a:gd name="connsiteY2-26" fmla="*/ 0 h 10000"/>
                <a:gd name="connsiteX3-27" fmla="*/ 852 w 10831"/>
                <a:gd name="connsiteY3-28" fmla="*/ 10000 h 10000"/>
                <a:gd name="connsiteX4-29" fmla="*/ 10831 w 10831"/>
                <a:gd name="connsiteY4-30" fmla="*/ 10000 h 10000"/>
                <a:gd name="connsiteX0-31" fmla="*/ 10050 w 10050"/>
                <a:gd name="connsiteY0-32" fmla="*/ 10000 h 10000"/>
                <a:gd name="connsiteX1-33" fmla="*/ 5028 w 10050"/>
                <a:gd name="connsiteY1-34" fmla="*/ 0 h 10000"/>
                <a:gd name="connsiteX2-35" fmla="*/ 45 w 10050"/>
                <a:gd name="connsiteY2-36" fmla="*/ 0 h 10000"/>
                <a:gd name="connsiteX3-37" fmla="*/ 71 w 10050"/>
                <a:gd name="connsiteY3-38" fmla="*/ 10000 h 10000"/>
                <a:gd name="connsiteX4-39" fmla="*/ 10050 w 10050"/>
                <a:gd name="connsiteY4-40" fmla="*/ 10000 h 10000"/>
                <a:gd name="connsiteX0-41" fmla="*/ 10050 w 10050"/>
                <a:gd name="connsiteY0-42" fmla="*/ 10000 h 10000"/>
                <a:gd name="connsiteX1-43" fmla="*/ 5028 w 10050"/>
                <a:gd name="connsiteY1-44" fmla="*/ 0 h 10000"/>
                <a:gd name="connsiteX2-45" fmla="*/ 45 w 10050"/>
                <a:gd name="connsiteY2-46" fmla="*/ 0 h 10000"/>
                <a:gd name="connsiteX3-47" fmla="*/ 46 w 10050"/>
                <a:gd name="connsiteY3-48" fmla="*/ 10000 h 10000"/>
                <a:gd name="connsiteX4-49" fmla="*/ 10050 w 10050"/>
                <a:gd name="connsiteY4-50" fmla="*/ 10000 h 10000"/>
                <a:gd name="connsiteX0-51" fmla="*/ 10050 w 10050"/>
                <a:gd name="connsiteY0-52" fmla="*/ 10000 h 10000"/>
                <a:gd name="connsiteX1-53" fmla="*/ 5028 w 10050"/>
                <a:gd name="connsiteY1-54" fmla="*/ 0 h 10000"/>
                <a:gd name="connsiteX2-55" fmla="*/ 45 w 10050"/>
                <a:gd name="connsiteY2-56" fmla="*/ 0 h 10000"/>
                <a:gd name="connsiteX3-57" fmla="*/ 46 w 10050"/>
                <a:gd name="connsiteY3-58" fmla="*/ 10000 h 10000"/>
                <a:gd name="connsiteX4-59" fmla="*/ 10050 w 10050"/>
                <a:gd name="connsiteY4-60" fmla="*/ 10000 h 10000"/>
                <a:gd name="connsiteX0-61" fmla="*/ 10050 w 10050"/>
                <a:gd name="connsiteY0-62" fmla="*/ 10000 h 10000"/>
                <a:gd name="connsiteX1-63" fmla="*/ 5028 w 10050"/>
                <a:gd name="connsiteY1-64" fmla="*/ 0 h 10000"/>
                <a:gd name="connsiteX2-65" fmla="*/ 45 w 10050"/>
                <a:gd name="connsiteY2-66" fmla="*/ 0 h 10000"/>
                <a:gd name="connsiteX3-67" fmla="*/ 46 w 10050"/>
                <a:gd name="connsiteY3-68" fmla="*/ 10000 h 10000"/>
                <a:gd name="connsiteX4-69" fmla="*/ 10050 w 10050"/>
                <a:gd name="connsiteY4-70" fmla="*/ 10000 h 10000"/>
                <a:gd name="connsiteX0-71" fmla="*/ 10061 w 10061"/>
                <a:gd name="connsiteY0-72" fmla="*/ 10000 h 10000"/>
                <a:gd name="connsiteX1-73" fmla="*/ 5039 w 10061"/>
                <a:gd name="connsiteY1-74" fmla="*/ 0 h 10000"/>
                <a:gd name="connsiteX2-75" fmla="*/ 56 w 10061"/>
                <a:gd name="connsiteY2-76" fmla="*/ 0 h 10000"/>
                <a:gd name="connsiteX3-77" fmla="*/ 57 w 10061"/>
                <a:gd name="connsiteY3-78" fmla="*/ 10000 h 10000"/>
                <a:gd name="connsiteX4-79" fmla="*/ 10061 w 10061"/>
                <a:gd name="connsiteY4-80" fmla="*/ 10000 h 10000"/>
                <a:gd name="connsiteX0-81" fmla="*/ 10542 w 10542"/>
                <a:gd name="connsiteY0-82" fmla="*/ 10000 h 10000"/>
                <a:gd name="connsiteX1-83" fmla="*/ 5520 w 10542"/>
                <a:gd name="connsiteY1-84" fmla="*/ 0 h 10000"/>
                <a:gd name="connsiteX2-85" fmla="*/ 537 w 10542"/>
                <a:gd name="connsiteY2-86" fmla="*/ 0 h 10000"/>
                <a:gd name="connsiteX3-87" fmla="*/ 538 w 10542"/>
                <a:gd name="connsiteY3-88" fmla="*/ 10000 h 10000"/>
                <a:gd name="connsiteX4-89" fmla="*/ 10542 w 10542"/>
                <a:gd name="connsiteY4-90" fmla="*/ 10000 h 10000"/>
                <a:gd name="connsiteX0-91" fmla="*/ 10024 w 10024"/>
                <a:gd name="connsiteY0-92" fmla="*/ 10000 h 10000"/>
                <a:gd name="connsiteX1-93" fmla="*/ 5002 w 10024"/>
                <a:gd name="connsiteY1-94" fmla="*/ 0 h 10000"/>
                <a:gd name="connsiteX2-95" fmla="*/ 19 w 10024"/>
                <a:gd name="connsiteY2-96" fmla="*/ 0 h 10000"/>
                <a:gd name="connsiteX3-97" fmla="*/ 20 w 10024"/>
                <a:gd name="connsiteY3-98" fmla="*/ 10000 h 10000"/>
                <a:gd name="connsiteX4-99" fmla="*/ 10024 w 10024"/>
                <a:gd name="connsiteY4-100" fmla="*/ 10000 h 10000"/>
                <a:gd name="connsiteX0-101" fmla="*/ 10024 w 10024"/>
                <a:gd name="connsiteY0-102" fmla="*/ 10000 h 10000"/>
                <a:gd name="connsiteX1-103" fmla="*/ 5002 w 10024"/>
                <a:gd name="connsiteY1-104" fmla="*/ 0 h 10000"/>
                <a:gd name="connsiteX2-105" fmla="*/ 19 w 10024"/>
                <a:gd name="connsiteY2-106" fmla="*/ 0 h 10000"/>
                <a:gd name="connsiteX3-107" fmla="*/ 20 w 10024"/>
                <a:gd name="connsiteY3-108" fmla="*/ 10000 h 10000"/>
                <a:gd name="connsiteX4-109" fmla="*/ 10024 w 10024"/>
                <a:gd name="connsiteY4-110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4" h="10000">
                  <a:moveTo>
                    <a:pt x="10024" y="10000"/>
                  </a:moveTo>
                  <a:lnTo>
                    <a:pt x="5002" y="0"/>
                  </a:lnTo>
                  <a:lnTo>
                    <a:pt x="19" y="0"/>
                  </a:lnTo>
                  <a:cubicBezTo>
                    <a:pt x="6" y="2458"/>
                    <a:pt x="0" y="8056"/>
                    <a:pt x="20" y="10000"/>
                  </a:cubicBezTo>
                  <a:lnTo>
                    <a:pt x="10024" y="10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031" name="Freeform 7"/>
            <p:cNvSpPr/>
            <p:nvPr userDrawn="1"/>
          </p:nvSpPr>
          <p:spPr bwMode="auto">
            <a:xfrm>
              <a:off x="7419975" y="0"/>
              <a:ext cx="1724025" cy="1489075"/>
            </a:xfrm>
            <a:custGeom>
              <a:avLst/>
              <a:gdLst/>
              <a:ahLst/>
              <a:cxnLst>
                <a:cxn ang="0">
                  <a:pos x="1086" y="368"/>
                </a:cxn>
                <a:cxn ang="0">
                  <a:pos x="628" y="0"/>
                </a:cxn>
                <a:cxn ang="0">
                  <a:pos x="0" y="0"/>
                </a:cxn>
                <a:cxn ang="0">
                  <a:pos x="1086" y="938"/>
                </a:cxn>
                <a:cxn ang="0">
                  <a:pos x="1086" y="368"/>
                </a:cxn>
              </a:cxnLst>
              <a:rect l="0" t="0" r="r" b="b"/>
              <a:pathLst>
                <a:path w="1086" h="938">
                  <a:moveTo>
                    <a:pt x="1086" y="368"/>
                  </a:moveTo>
                  <a:lnTo>
                    <a:pt x="628" y="0"/>
                  </a:lnTo>
                  <a:lnTo>
                    <a:pt x="0" y="0"/>
                  </a:lnTo>
                  <a:lnTo>
                    <a:pt x="1086" y="938"/>
                  </a:lnTo>
                  <a:lnTo>
                    <a:pt x="1086" y="3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032" name="Freeform 8"/>
            <p:cNvSpPr/>
            <p:nvPr userDrawn="1"/>
          </p:nvSpPr>
          <p:spPr bwMode="auto">
            <a:xfrm>
              <a:off x="4441825" y="0"/>
              <a:ext cx="4702175" cy="5143500"/>
            </a:xfrm>
            <a:custGeom>
              <a:avLst/>
              <a:gdLst/>
              <a:ahLst/>
              <a:cxnLst>
                <a:cxn ang="0">
                  <a:pos x="2962" y="3240"/>
                </a:cxn>
                <a:cxn ang="0">
                  <a:pos x="2962" y="938"/>
                </a:cxn>
                <a:cxn ang="0">
                  <a:pos x="1876" y="0"/>
                </a:cxn>
                <a:cxn ang="0">
                  <a:pos x="0" y="0"/>
                </a:cxn>
                <a:cxn ang="0">
                  <a:pos x="2817" y="3240"/>
                </a:cxn>
                <a:cxn ang="0">
                  <a:pos x="2962" y="3240"/>
                </a:cxn>
              </a:cxnLst>
              <a:rect l="0" t="0" r="r" b="b"/>
              <a:pathLst>
                <a:path w="2962" h="3240">
                  <a:moveTo>
                    <a:pt x="2962" y="3240"/>
                  </a:moveTo>
                  <a:lnTo>
                    <a:pt x="2962" y="938"/>
                  </a:lnTo>
                  <a:lnTo>
                    <a:pt x="1876" y="0"/>
                  </a:lnTo>
                  <a:lnTo>
                    <a:pt x="0" y="0"/>
                  </a:lnTo>
                  <a:lnTo>
                    <a:pt x="2817" y="3240"/>
                  </a:lnTo>
                  <a:lnTo>
                    <a:pt x="2962" y="324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6" y="1133318"/>
            <a:ext cx="5911850" cy="1052994"/>
          </a:xfrm>
        </p:spPr>
        <p:txBody>
          <a:bodyPr anchor="b" anchorCtr="0"/>
          <a:lstStyle>
            <a:lvl1pPr>
              <a:defRPr sz="360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6" y="2351676"/>
            <a:ext cx="6159500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65125" y="1133318"/>
            <a:ext cx="8412163" cy="1052994"/>
          </a:xfrm>
        </p:spPr>
        <p:txBody>
          <a:bodyPr anchor="b" anchorCtr="0"/>
          <a:lstStyle>
            <a:lvl1pPr>
              <a:defRPr sz="3600" i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5125" y="2351676"/>
            <a:ext cx="8412163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>
              <a:solidFill>
                <a:srgbClr val="83B81A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Den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9" y="669925"/>
            <a:ext cx="7680325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6" y="1333501"/>
            <a:ext cx="3657600" cy="3265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4679" y="1333500"/>
            <a:ext cx="3660775" cy="3265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428625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493838"/>
            <a:ext cx="9144000" cy="3649663"/>
            <a:chOff x="0" y="1493838"/>
            <a:chExt cx="9144000" cy="3649663"/>
          </a:xfrm>
        </p:grpSpPr>
        <p:sp>
          <p:nvSpPr>
            <p:cNvPr id="16" name="Freeform 6"/>
            <p:cNvSpPr/>
            <p:nvPr userDrawn="1"/>
          </p:nvSpPr>
          <p:spPr bwMode="auto">
            <a:xfrm>
              <a:off x="2968625" y="1587500"/>
              <a:ext cx="6175375" cy="3556000"/>
            </a:xfrm>
            <a:custGeom>
              <a:avLst/>
              <a:gdLst/>
              <a:ahLst/>
              <a:cxnLst>
                <a:cxn ang="0">
                  <a:pos x="3890" y="0"/>
                </a:cxn>
                <a:cxn ang="0">
                  <a:pos x="0" y="2240"/>
                </a:cxn>
                <a:cxn ang="0">
                  <a:pos x="2806" y="2240"/>
                </a:cxn>
                <a:cxn ang="0">
                  <a:pos x="3890" y="428"/>
                </a:cxn>
                <a:cxn ang="0">
                  <a:pos x="3890" y="0"/>
                </a:cxn>
              </a:cxnLst>
              <a:rect l="0" t="0" r="r" b="b"/>
              <a:pathLst>
                <a:path w="3890" h="2240">
                  <a:moveTo>
                    <a:pt x="3890" y="0"/>
                  </a:moveTo>
                  <a:lnTo>
                    <a:pt x="0" y="2240"/>
                  </a:lnTo>
                  <a:lnTo>
                    <a:pt x="2806" y="2240"/>
                  </a:lnTo>
                  <a:lnTo>
                    <a:pt x="3890" y="42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7" name="Freeform 7"/>
            <p:cNvSpPr/>
            <p:nvPr userDrawn="1"/>
          </p:nvSpPr>
          <p:spPr bwMode="auto">
            <a:xfrm>
              <a:off x="0" y="1493838"/>
              <a:ext cx="9144000" cy="3649663"/>
            </a:xfrm>
            <a:custGeom>
              <a:avLst/>
              <a:gdLst/>
              <a:ahLst/>
              <a:cxnLst>
                <a:cxn ang="0">
                  <a:pos x="5760" y="0"/>
                </a:cxn>
                <a:cxn ang="0">
                  <a:pos x="5743" y="0"/>
                </a:cxn>
                <a:cxn ang="0">
                  <a:pos x="0" y="2299"/>
                </a:cxn>
                <a:cxn ang="0">
                  <a:pos x="466" y="2299"/>
                </a:cxn>
                <a:cxn ang="0">
                  <a:pos x="5760" y="4"/>
                </a:cxn>
                <a:cxn ang="0">
                  <a:pos x="5760" y="0"/>
                </a:cxn>
              </a:cxnLst>
              <a:rect l="0" t="0" r="r" b="b"/>
              <a:pathLst>
                <a:path w="5760" h="2299">
                  <a:moveTo>
                    <a:pt x="5760" y="0"/>
                  </a:moveTo>
                  <a:lnTo>
                    <a:pt x="5743" y="0"/>
                  </a:lnTo>
                  <a:lnTo>
                    <a:pt x="0" y="2299"/>
                  </a:lnTo>
                  <a:lnTo>
                    <a:pt x="466" y="2299"/>
                  </a:lnTo>
                  <a:lnTo>
                    <a:pt x="5760" y="4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739775" y="1500188"/>
              <a:ext cx="8404225" cy="3643313"/>
            </a:xfrm>
            <a:custGeom>
              <a:avLst/>
              <a:gdLst/>
              <a:ahLst/>
              <a:cxnLst>
                <a:cxn ang="0">
                  <a:pos x="5294" y="0"/>
                </a:cxn>
                <a:cxn ang="0">
                  <a:pos x="0" y="2295"/>
                </a:cxn>
                <a:cxn ang="0">
                  <a:pos x="1404" y="2295"/>
                </a:cxn>
                <a:cxn ang="0">
                  <a:pos x="5294" y="55"/>
                </a:cxn>
                <a:cxn ang="0">
                  <a:pos x="5294" y="0"/>
                </a:cxn>
              </a:cxnLst>
              <a:rect l="0" t="0" r="r" b="b"/>
              <a:pathLst>
                <a:path w="5294" h="2295">
                  <a:moveTo>
                    <a:pt x="5294" y="0"/>
                  </a:moveTo>
                  <a:lnTo>
                    <a:pt x="0" y="2295"/>
                  </a:lnTo>
                  <a:lnTo>
                    <a:pt x="1404" y="2295"/>
                  </a:lnTo>
                  <a:lnTo>
                    <a:pt x="5294" y="55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</a:endParaRPr>
            </a:p>
          </p:txBody>
        </p:sp>
      </p:grpSp>
      <p:pic>
        <p:nvPicPr>
          <p:cNvPr id="102" name="Picture 49" descr="C:\Users\Peter\Desktop\ACER_template_070512\ART\acer_tag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00934"/>
            <a:ext cx="1505118" cy="5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365125" y="1655682"/>
            <a:ext cx="202876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83B81A"/>
                </a:solidFill>
                <a:latin typeface="Acer Foco Semibold"/>
              </a:rPr>
              <a:t>Thank You</a:t>
            </a:r>
            <a:endParaRPr lang="en-US" sz="3600" dirty="0">
              <a:solidFill>
                <a:srgbClr val="83B81A"/>
              </a:solidFill>
              <a:latin typeface="Acer Foco Semibol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\\.psf\Home\Desktop\AcerPlaybookfooter.png"/>
          <p:cNvPicPr>
            <a:picLocks noChangeAspect="1" noChangeArrowheads="1"/>
          </p:cNvPicPr>
          <p:nvPr userDrawn="1"/>
        </p:nvPicPr>
        <p:blipFill>
          <a:blip r:embed="rId2" cstate="print"/>
          <a:srcRect r="475" b="3313"/>
          <a:stretch>
            <a:fillRect/>
          </a:stretch>
        </p:blipFill>
        <p:spPr bwMode="auto">
          <a:xfrm>
            <a:off x="4635500" y="4672013"/>
            <a:ext cx="4508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9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65125" y="327025"/>
            <a:ext cx="14636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65125" y="4261104"/>
            <a:ext cx="3657600" cy="366039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zh-TW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65125" y="4651375"/>
            <a:ext cx="3657600" cy="136525"/>
          </a:xfrm>
        </p:spPr>
        <p:txBody>
          <a:bodyPr/>
          <a:lstStyle>
            <a:lvl1pPr algn="l">
              <a:defRPr sz="900" cap="all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E6A71"/>
                </a:solidFill>
              </a:rPr>
              <a:t>Presentation Title</a:t>
            </a:r>
            <a:endParaRPr lang="en-US" dirty="0">
              <a:solidFill>
                <a:srgbClr val="5E6A7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174623"/>
            <a:ext cx="3657600" cy="53035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6" y="1830388"/>
            <a:ext cx="3657600" cy="276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4679" y="1830388"/>
            <a:ext cx="3660775" cy="2768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927100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669925"/>
            <a:ext cx="7679531" cy="53035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>
              <a:solidFill>
                <a:srgbClr val="BBBDBF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7905" y="923925"/>
            <a:ext cx="3657600" cy="3675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7458" y="923926"/>
            <a:ext cx="3660775" cy="3675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220157"/>
            <a:ext cx="4086225" cy="112155"/>
          </a:xfrm>
          <a:prstGeom prst="rect">
            <a:avLst/>
          </a:prstGeom>
        </p:spPr>
        <p:txBody>
          <a:bodyPr/>
          <a:lstStyle>
            <a:lvl1pPr marL="290830" indent="-290830"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 smtClean="0"/>
              <a:t>x.x</a:t>
            </a:r>
            <a:r>
              <a:rPr lang="en-US" dirty="0" smtClean="0"/>
              <a:t>.	Section number and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5" y="4261105"/>
            <a:ext cx="3657600" cy="5078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49"/>
          <p:cNvPicPr>
            <a:picLocks noChangeAspect="1" noChangeArrowheads="1"/>
          </p:cNvPicPr>
          <p:nvPr userDrawn="1"/>
        </p:nvPicPr>
        <p:blipFill>
          <a:blip r:embed="rId2" cstate="screen"/>
          <a:stretch>
            <a:fillRect/>
          </a:stretch>
        </p:blipFill>
        <p:spPr bwMode="auto">
          <a:xfrm>
            <a:off x="365125" y="327025"/>
            <a:ext cx="1463764" cy="4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65126" y="4650740"/>
            <a:ext cx="3657600" cy="137160"/>
          </a:xfrm>
        </p:spPr>
        <p:txBody>
          <a:bodyPr/>
          <a:lstStyle>
            <a:lvl1pPr>
              <a:defRPr sz="900" cap="all" baseline="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mtClean="0">
                <a:solidFill>
                  <a:srgbClr val="5E6A71"/>
                </a:solidFill>
              </a:rPr>
              <a:t>Presentation Title</a:t>
            </a:r>
            <a:endParaRPr lang="en-US" dirty="0">
              <a:solidFill>
                <a:srgbClr val="5E6A71"/>
              </a:solidFill>
            </a:endParaRPr>
          </a:p>
        </p:txBody>
      </p:sp>
      <p:pic>
        <p:nvPicPr>
          <p:cNvPr id="12" name="Picture 4" descr="\\.psf\Home\Desktop\AcerPlaybookfooter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alphaModFix amt="30000"/>
          </a:blip>
          <a:srcRect r="475" b="3313"/>
          <a:stretch>
            <a:fillRect/>
          </a:stretch>
        </p:blipFill>
        <p:spPr bwMode="auto">
          <a:xfrm>
            <a:off x="4636039" y="4672429"/>
            <a:ext cx="4507992" cy="4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20130916_ACER_80584_GRAY.jpg"/>
          <p:cNvPicPr>
            <a:picLocks noChangeAspect="1"/>
          </p:cNvPicPr>
          <p:nvPr userDrawn="1"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4754880" y="-6"/>
            <a:ext cx="4398264" cy="514807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4647823" y="4666872"/>
            <a:ext cx="45053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807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98" y="2152652"/>
            <a:ext cx="8014891" cy="409575"/>
          </a:xfrm>
          <a:noFill/>
        </p:spPr>
        <p:txBody>
          <a:bodyPr bIns="0"/>
          <a:lstStyle>
            <a:lvl1pPr>
              <a:defRPr sz="21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493840"/>
            <a:ext cx="9144000" cy="3649663"/>
            <a:chOff x="0" y="1493838"/>
            <a:chExt cx="9144000" cy="3649663"/>
          </a:xfrm>
        </p:grpSpPr>
        <p:sp>
          <p:nvSpPr>
            <p:cNvPr id="16" name="Freeform 6"/>
            <p:cNvSpPr/>
            <p:nvPr userDrawn="1"/>
          </p:nvSpPr>
          <p:spPr bwMode="auto">
            <a:xfrm>
              <a:off x="2968625" y="1587500"/>
              <a:ext cx="6175375" cy="3556000"/>
            </a:xfrm>
            <a:custGeom>
              <a:avLst/>
              <a:gdLst/>
              <a:ahLst/>
              <a:cxnLst>
                <a:cxn ang="0">
                  <a:pos x="3890" y="0"/>
                </a:cxn>
                <a:cxn ang="0">
                  <a:pos x="0" y="2240"/>
                </a:cxn>
                <a:cxn ang="0">
                  <a:pos x="2806" y="2240"/>
                </a:cxn>
                <a:cxn ang="0">
                  <a:pos x="3890" y="428"/>
                </a:cxn>
                <a:cxn ang="0">
                  <a:pos x="3890" y="0"/>
                </a:cxn>
              </a:cxnLst>
              <a:rect l="0" t="0" r="r" b="b"/>
              <a:pathLst>
                <a:path w="3890" h="2240">
                  <a:moveTo>
                    <a:pt x="3890" y="0"/>
                  </a:moveTo>
                  <a:lnTo>
                    <a:pt x="0" y="2240"/>
                  </a:lnTo>
                  <a:lnTo>
                    <a:pt x="2806" y="2240"/>
                  </a:lnTo>
                  <a:lnTo>
                    <a:pt x="3890" y="42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7" name="Freeform 7"/>
            <p:cNvSpPr/>
            <p:nvPr userDrawn="1"/>
          </p:nvSpPr>
          <p:spPr bwMode="auto">
            <a:xfrm>
              <a:off x="0" y="1493838"/>
              <a:ext cx="9144000" cy="3649663"/>
            </a:xfrm>
            <a:custGeom>
              <a:avLst/>
              <a:gdLst/>
              <a:ahLst/>
              <a:cxnLst>
                <a:cxn ang="0">
                  <a:pos x="5760" y="0"/>
                </a:cxn>
                <a:cxn ang="0">
                  <a:pos x="5743" y="0"/>
                </a:cxn>
                <a:cxn ang="0">
                  <a:pos x="0" y="2299"/>
                </a:cxn>
                <a:cxn ang="0">
                  <a:pos x="466" y="2299"/>
                </a:cxn>
                <a:cxn ang="0">
                  <a:pos x="5760" y="4"/>
                </a:cxn>
                <a:cxn ang="0">
                  <a:pos x="5760" y="0"/>
                </a:cxn>
              </a:cxnLst>
              <a:rect l="0" t="0" r="r" b="b"/>
              <a:pathLst>
                <a:path w="5760" h="2299">
                  <a:moveTo>
                    <a:pt x="5760" y="0"/>
                  </a:moveTo>
                  <a:lnTo>
                    <a:pt x="5743" y="0"/>
                  </a:lnTo>
                  <a:lnTo>
                    <a:pt x="0" y="2299"/>
                  </a:lnTo>
                  <a:lnTo>
                    <a:pt x="466" y="2299"/>
                  </a:lnTo>
                  <a:lnTo>
                    <a:pt x="5760" y="4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739775" y="1500188"/>
              <a:ext cx="8404225" cy="3643313"/>
            </a:xfrm>
            <a:custGeom>
              <a:avLst/>
              <a:gdLst/>
              <a:ahLst/>
              <a:cxnLst>
                <a:cxn ang="0">
                  <a:pos x="5294" y="0"/>
                </a:cxn>
                <a:cxn ang="0">
                  <a:pos x="0" y="2295"/>
                </a:cxn>
                <a:cxn ang="0">
                  <a:pos x="1404" y="2295"/>
                </a:cxn>
                <a:cxn ang="0">
                  <a:pos x="5294" y="55"/>
                </a:cxn>
                <a:cxn ang="0">
                  <a:pos x="5294" y="0"/>
                </a:cxn>
              </a:cxnLst>
              <a:rect l="0" t="0" r="r" b="b"/>
              <a:pathLst>
                <a:path w="5294" h="2295">
                  <a:moveTo>
                    <a:pt x="5294" y="0"/>
                  </a:moveTo>
                  <a:lnTo>
                    <a:pt x="0" y="2295"/>
                  </a:lnTo>
                  <a:lnTo>
                    <a:pt x="1404" y="2295"/>
                  </a:lnTo>
                  <a:lnTo>
                    <a:pt x="5294" y="55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14042"/>
                </a:solidFill>
                <a:ea typeface="MS PGothic" panose="020B0600070205080204" pitchFamily="34" charset="-128"/>
              </a:endParaRPr>
            </a:p>
          </p:txBody>
        </p:sp>
      </p:grpSp>
      <p:pic>
        <p:nvPicPr>
          <p:cNvPr id="102" name="Picture 49"/>
          <p:cNvPicPr>
            <a:picLocks noChangeAspect="1" noChangeArrowheads="1"/>
          </p:cNvPicPr>
          <p:nvPr userDrawn="1"/>
        </p:nvPicPr>
        <p:blipFill>
          <a:blip r:embed="rId2" cstate="screen"/>
          <a:stretch>
            <a:fillRect/>
          </a:stretch>
        </p:blipFill>
        <p:spPr bwMode="auto">
          <a:xfrm>
            <a:off x="365125" y="601190"/>
            <a:ext cx="1505118" cy="5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365127" y="1655682"/>
            <a:ext cx="204588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83B81A"/>
                </a:solidFill>
                <a:latin typeface="Acer Foco Semibold"/>
                <a:ea typeface="MS PGothic" panose="020B0600070205080204" pitchFamily="34" charset="-128"/>
              </a:rPr>
              <a:t>Thank you</a:t>
            </a:r>
            <a:endParaRPr lang="en-US" sz="3600" dirty="0">
              <a:solidFill>
                <a:srgbClr val="83B81A"/>
              </a:solidFill>
              <a:latin typeface="Acer Foco Semibold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2.xml"/><Relationship Id="rId13" Type="http://schemas.openxmlformats.org/officeDocument/2006/relationships/image" Target="../media/image11.png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701" y="664745"/>
            <a:ext cx="7679531" cy="530352"/>
          </a:xfrm>
          <a:prstGeom prst="rect">
            <a:avLst/>
          </a:prstGeom>
          <a:blipFill dpi="0" rotWithShape="1">
            <a:blip r:embed="rId10" cstate="screen"/>
            <a:srcRect/>
            <a:stretch>
              <a:fillRect/>
            </a:stretch>
          </a:blipFill>
        </p:spPr>
        <p:txBody>
          <a:bodyPr vert="horz" lIns="0" tIns="0" rIns="0" bIns="13716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135" y="4849684"/>
            <a:ext cx="4030663" cy="1371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smtClean="0">
                <a:solidFill>
                  <a:srgbClr val="BBBDBF"/>
                </a:solidFill>
                <a:ea typeface="MS PGothic" panose="020B0600070205080204" pitchFamily="34" charset="-128"/>
              </a:rPr>
              <a:t>Presentation Title</a:t>
            </a:r>
            <a:endParaRPr lang="en-US" dirty="0">
              <a:solidFill>
                <a:srgbClr val="BBBDBF"/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753" y="209131"/>
            <a:ext cx="548753" cy="138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r>
              <a:rPr lang="en-US" dirty="0" smtClean="0">
                <a:solidFill>
                  <a:srgbClr val="414042"/>
                </a:solidFill>
                <a:ea typeface="MS PGothic" panose="020B0600070205080204" pitchFamily="34" charset="-128"/>
              </a:rPr>
              <a:t>|       </a:t>
            </a:r>
            <a:fld id="{DC460F7E-BF8E-4752-A3EA-71DCEBC1B1D4}" type="slidenum">
              <a:rPr lang="en-US" dirty="0" smtClean="0">
                <a:solidFill>
                  <a:srgbClr val="414042"/>
                </a:solidFill>
                <a:ea typeface="MS PGothic" panose="020B0600070205080204" pitchFamily="34" charset="-128"/>
              </a:rPr>
            </a:fld>
            <a:endParaRPr lang="en-US" dirty="0">
              <a:solidFill>
                <a:srgbClr val="414042"/>
              </a:solidFill>
              <a:ea typeface="MS PGothic" panose="020B0600070205080204" pitchFamily="34" charset="-128"/>
            </a:endParaRPr>
          </a:p>
        </p:txBody>
      </p:sp>
      <p:pic>
        <p:nvPicPr>
          <p:cNvPr id="9" name="Picture 2" descr="\\.psf\Home\Desktop\acer_logo_rgb.pn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05745" y="4779294"/>
            <a:ext cx="7620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\\.psf\Home\Desktop\AcerPlaybookfooter.png"/>
          <p:cNvPicPr>
            <a:picLocks noChangeAspect="1" noChangeArrowheads="1"/>
          </p:cNvPicPr>
          <p:nvPr/>
        </p:nvPicPr>
        <p:blipFill rotWithShape="1">
          <a:blip r:embed="rId12" cstate="screen"/>
          <a:srcRect r="475" b="3313"/>
          <a:stretch>
            <a:fillRect/>
          </a:stretch>
        </p:blipFill>
        <p:spPr bwMode="auto">
          <a:xfrm>
            <a:off x="4636039" y="4672429"/>
            <a:ext cx="4507992" cy="4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365129" y="1166812"/>
            <a:ext cx="7680325" cy="3432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5000"/>
        </a:lnSpc>
        <a:spcBef>
          <a:spcPts val="0"/>
        </a:spcBef>
        <a:buNone/>
        <a:defRPr sz="2100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None/>
        <a:defRPr lang="en-US" sz="1400" kern="1200" dirty="0" smtClean="0">
          <a:solidFill>
            <a:schemeClr val="accent2"/>
          </a:solidFill>
          <a:latin typeface="Acer Foco" panose="020B0604050202020203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None/>
        <a:defRPr lang="en-US" sz="14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508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lang="en-US" sz="10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16205" indent="-116205" algn="l" defTabSz="914400" rtl="0" eaLnBrk="1" latinLnBrk="0" hangingPunct="1">
        <a:lnSpc>
          <a:spcPct val="95000"/>
        </a:lnSpc>
        <a:spcBef>
          <a:spcPts val="600"/>
        </a:spcBef>
        <a:buFont typeface="Arial" panose="020B0604020202020204" pitchFamily="34" charset="0"/>
        <a:buChar char="•"/>
        <a:defRPr lang="en-US" sz="10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27330" indent="-117475" algn="l" defTabSz="914400" rtl="0" eaLnBrk="1" latinLnBrk="0" hangingPunct="1">
        <a:lnSpc>
          <a:spcPct val="95000"/>
        </a:lnSpc>
        <a:spcBef>
          <a:spcPts val="300"/>
        </a:spcBef>
        <a:buFont typeface="Acer Foco Light" pitchFamily="34" charset="0"/>
        <a:buChar char="-"/>
        <a:defRPr lang="en-US" sz="10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919" y="315913"/>
            <a:ext cx="8418512" cy="409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1060450"/>
            <a:ext cx="8418513" cy="361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9843" y="4865354"/>
            <a:ext cx="4030663" cy="1371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smtClean="0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870546"/>
            <a:ext cx="365125" cy="138500"/>
          </a:xfrm>
          <a:prstGeom prst="rect">
            <a:avLst/>
          </a:prstGeom>
        </p:spPr>
        <p:txBody>
          <a:bodyPr vert="horz" lIns="0" tIns="0" rIns="45720" bIns="0" rtlCol="0" anchor="b" anchorCtr="0">
            <a:noAutofit/>
          </a:bodyPr>
          <a:lstStyle>
            <a:lvl1pPr algn="r">
              <a:defRPr sz="1000">
                <a:solidFill>
                  <a:schemeClr val="accent2"/>
                </a:solidFill>
                <a:latin typeface="+mj-lt"/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pic>
        <p:nvPicPr>
          <p:cNvPr id="8" name="Picture 2" descr="\\.psf\Home\Desktop\acer_logo_rg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805" y="4830757"/>
            <a:ext cx="640080" cy="1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726" y="4891714"/>
            <a:ext cx="748603" cy="110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srgbClr val="BBBDBF"/>
                </a:solidFill>
              </a:rPr>
              <a:t>Acer Confidential</a:t>
            </a:r>
            <a:endParaRPr lang="en-US" sz="800" dirty="0">
              <a:solidFill>
                <a:srgbClr val="BBBDB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i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6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95000"/>
        </a:lnSpc>
        <a:spcBef>
          <a:spcPts val="900"/>
        </a:spcBef>
        <a:buFont typeface="Acer Foco Light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" indent="-111125" algn="l" defTabSz="914400" rtl="0" eaLnBrk="1" latinLnBrk="0" hangingPunct="1">
        <a:lnSpc>
          <a:spcPct val="95000"/>
        </a:lnSpc>
        <a:spcBef>
          <a:spcPts val="600"/>
        </a:spcBef>
        <a:buFont typeface="Acer Foco Light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96875" indent="-111125" algn="l" defTabSz="914400" rtl="0" eaLnBrk="1" latinLnBrk="0" hangingPunct="1">
        <a:lnSpc>
          <a:spcPct val="95000"/>
        </a:lnSpc>
        <a:spcBef>
          <a:spcPts val="400"/>
        </a:spcBef>
        <a:buFont typeface="Acer Foco Light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17525" indent="-120650" algn="l" defTabSz="914400" rtl="0" eaLnBrk="1" latinLnBrk="0" hangingPunct="1">
        <a:lnSpc>
          <a:spcPct val="95000"/>
        </a:lnSpc>
        <a:spcBef>
          <a:spcPts val="200"/>
        </a:spcBef>
        <a:buFont typeface="Acer Foco Light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" Target="slide2.xml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" Target="slide2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" Target="slide2.xml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" Target="slide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" Target="slide2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1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png"/><Relationship Id="rId2" Type="http://schemas.openxmlformats.org/officeDocument/2006/relationships/slide" Target="slide9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slide" Target="slide5.xml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think-cell Slide" r:id="rId2" imgW="6985" imgH="6985" progId="TCLayout.ActiveDocument.1">
                  <p:embed/>
                </p:oleObj>
              </mc:Choice>
              <mc:Fallback>
                <p:oleObj name="think-cell Slide" r:id="rId2" imgW="6985" imgH="6985" progId="TCLayout.ActiveDocument.1">
                  <p:embed/>
                  <p:pic>
                    <p:nvPicPr>
                      <p:cNvPr id="0" name="图片 11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6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20688"/>
            <a:ext cx="14763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62562"/>
            <a:ext cx="8839200" cy="28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52400" y="4761984"/>
            <a:ext cx="2520049" cy="1938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4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Commercial Desktop, Gerald Hsiao</a:t>
            </a:r>
            <a:endParaRPr lang="zh-TW" altLang="en-US" sz="14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Sharing screens on one Display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42950"/>
            <a:ext cx="5359400" cy="40195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81200" y="1962150"/>
            <a:ext cx="2679700" cy="1600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648200" y="1962150"/>
            <a:ext cx="2679700" cy="1600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>
            <a:hlinkClick r:id="rId2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Join a Meeting 01 (Enter PIN code)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99" y="819150"/>
            <a:ext cx="6908801" cy="3886200"/>
          </a:xfrm>
          <a:prstGeom prst="rect">
            <a:avLst/>
          </a:prstGeom>
        </p:spPr>
      </p:pic>
      <p:sp>
        <p:nvSpPr>
          <p:cNvPr id="8" name="圓角矩形 7">
            <a:hlinkClick r:id="rId2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9156"/>
            <a:ext cx="6955368" cy="391239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Join a Meeting 02 (Connected to HUB)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6400" y="2495550"/>
            <a:ext cx="1219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95401" y="3257550"/>
            <a:ext cx="198120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Ready to share your screen to other attendees</a:t>
            </a:r>
            <a:endParaRPr lang="zh-TW" alt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507" y="3943350"/>
            <a:ext cx="400493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00200" y="4095750"/>
            <a:ext cx="1981200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Offer P2P file sharing</a:t>
            </a:r>
            <a:endParaRPr lang="zh-TW" alt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圓角矩形 8">
            <a:hlinkClick r:id="rId2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Join a Meeting 03 (share screen &amp; make annotations)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1" y="742950"/>
            <a:ext cx="7044269" cy="3962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33800" y="723900"/>
            <a:ext cx="1524000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>
            <a:hlinkClick r:id="rId2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Join a Meeting 04 (share files to other attendees)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5" y="666750"/>
            <a:ext cx="7179735" cy="4038600"/>
          </a:xfrm>
          <a:prstGeom prst="rect">
            <a:avLst/>
          </a:prstGeom>
        </p:spPr>
      </p:pic>
      <p:sp>
        <p:nvSpPr>
          <p:cNvPr id="7" name="圓角矩形 6">
            <a:hlinkClick r:id="rId2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TW" i="0" dirty="0" smtClean="0">
                <a:latin typeface="Calibri" panose="020F0502020204030204" pitchFamily="34" charset="0"/>
              </a:rPr>
              <a:t>Install Intel Unite Client &amp; Connected to HUB</a:t>
            </a:r>
            <a:endParaRPr lang="zh-TW" altLang="en-US" i="0" dirty="0">
              <a:latin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365919" y="104775"/>
            <a:ext cx="8418512" cy="4095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01. Installing Intel Unite Client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20" name="內容版面配置區 19"/>
          <p:cNvSpPr>
            <a:spLocks noGrp="1"/>
          </p:cNvSpPr>
          <p:nvPr>
            <p:ph sz="quarter" idx="12"/>
          </p:nvPr>
        </p:nvSpPr>
        <p:spPr>
          <a:xfrm>
            <a:off x="365125" y="514350"/>
            <a:ext cx="8418513" cy="4162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Prepare another Windows system and connect it to the WLAN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Open the browser and link to the URL show on Unite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Download the build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3550"/>
            <a:ext cx="5715000" cy="32146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43000" y="1809750"/>
            <a:ext cx="914400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41228" y="3235736"/>
            <a:ext cx="2135372" cy="402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485900" y="4487826"/>
            <a:ext cx="457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126512" y="1753363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2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276600" y="3303792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3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105400" y="4221127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4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95350"/>
            <a:ext cx="3886200" cy="31089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84996" y="2206043"/>
            <a:ext cx="2673203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086600" y="1885950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Calibri" panose="020F0502020204030204" pitchFamily="34" charset="0"/>
              </a:rPr>
              <a:t>1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365919" y="104775"/>
            <a:ext cx="8418512" cy="4095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02. Connect the Client to the HUB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20" name="內容版面配置區 19"/>
          <p:cNvSpPr>
            <a:spLocks noGrp="1"/>
          </p:cNvSpPr>
          <p:nvPr>
            <p:ph sz="quarter" idx="12"/>
          </p:nvPr>
        </p:nvSpPr>
        <p:spPr>
          <a:xfrm>
            <a:off x="365125" y="514350"/>
            <a:ext cx="8418513" cy="4162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Execute the installer that you downloaded</a:t>
            </a:r>
            <a:endParaRPr lang="en-US" altLang="zh-TW" sz="12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Enter the shared key which used by the Intel Hub, ex. “12345678” (step 03)</a:t>
            </a:r>
            <a:endParaRPr lang="en-US" altLang="zh-TW" sz="12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Enter the PIN code displayed on Unite, wait until your PC is connected with the Unite Hub</a:t>
            </a:r>
            <a:endParaRPr lang="en-US" altLang="zh-TW" sz="12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6219"/>
            <a:ext cx="7493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9640"/>
            <a:ext cx="3727712" cy="203794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603250" y="1695451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Calibri" panose="020F0502020204030204" pitchFamily="34" charset="0"/>
              </a:rPr>
              <a:t>1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27512" y="4208720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2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04950"/>
            <a:ext cx="2213955" cy="35222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59" y="1504949"/>
            <a:ext cx="2246041" cy="3522201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6219"/>
            <a:ext cx="2728913" cy="5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752601" y="2190750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2667000" y="2266950"/>
            <a:ext cx="2057400" cy="68446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5257800" y="2533651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Calibri" panose="020F0502020204030204" pitchFamily="34" charset="0"/>
              </a:rPr>
              <a:t>3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696200" y="1314451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4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365919" y="104775"/>
            <a:ext cx="8418512" cy="4095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03. Sharing screen to the HUB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20" name="內容版面配置區 19"/>
          <p:cNvSpPr>
            <a:spLocks noGrp="1"/>
          </p:cNvSpPr>
          <p:nvPr>
            <p:ph sz="quarter" idx="12"/>
          </p:nvPr>
        </p:nvSpPr>
        <p:spPr>
          <a:xfrm>
            <a:off x="365125" y="514350"/>
            <a:ext cx="8418513" cy="4162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Clicked the “Present Screen” button on the client system</a:t>
            </a:r>
            <a:endParaRPr lang="en-US" altLang="zh-TW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On Unite Hub, show the screen of the connected device</a:t>
            </a:r>
            <a:endParaRPr lang="en-US" altLang="zh-TW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3" y="1402080"/>
            <a:ext cx="4510087" cy="360807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1378244"/>
            <a:ext cx="2213955" cy="3522201"/>
          </a:xfrm>
          <a:prstGeom prst="rect">
            <a:avLst/>
          </a:prstGeom>
        </p:spPr>
      </p:pic>
      <p:sp>
        <p:nvSpPr>
          <p:cNvPr id="18" name="橢圓 17"/>
          <p:cNvSpPr/>
          <p:nvPr/>
        </p:nvSpPr>
        <p:spPr>
          <a:xfrm>
            <a:off x="1585913" y="2940346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Calibri" panose="020F0502020204030204" pitchFamily="34" charset="0"/>
              </a:rPr>
              <a:t>1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66913" y="2914649"/>
            <a:ext cx="990600" cy="29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700713" y="1644946"/>
            <a:ext cx="304800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Calibri" panose="020F0502020204030204" pitchFamily="34" charset="0"/>
              </a:rPr>
              <a:t>2</a:t>
            </a:r>
            <a:endParaRPr lang="zh-TW" altLang="en-US" sz="1200" b="1" dirty="0">
              <a:latin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19512" y="1911645"/>
            <a:ext cx="4510087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</a:fld>
            <a:endParaRPr lang="en-US" dirty="0">
              <a:solidFill>
                <a:srgbClr val="414042"/>
              </a:solidFill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819150"/>
            <a:ext cx="6648450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04800" y="180975"/>
            <a:ext cx="8418512" cy="4095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Intel Unite </a:t>
            </a:r>
            <a:r>
              <a:rPr lang="en-US" altLang="zh-TW" dirty="0">
                <a:latin typeface="Calibri" panose="020F0502020204030204" pitchFamily="34" charset="0"/>
              </a:rPr>
              <a:t>– Smart, Secure Conference Room Technology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360362" y="847725"/>
            <a:ext cx="8326438" cy="39338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Shared Screens without Wires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60375" lvl="1" indent="-285750">
              <a:buFont typeface="Arial" panose="020B0604020202020204" pitchFamily="34" charset="0"/>
              <a:buChar char="•"/>
            </a:pPr>
            <a:r>
              <a:rPr lang="en-US" altLang="zh-TW" sz="12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</a:t>
            </a:r>
            <a:r>
              <a:rPr lang="en-US" altLang="zh-TW" sz="12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onnect attendees to existing displays or projectors without wires</a:t>
            </a:r>
            <a:endParaRPr lang="en-US" altLang="zh-TW" sz="1200" i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60375" lvl="1" indent="-285750">
              <a:buFont typeface="Arial" panose="020B0604020202020204" pitchFamily="34" charset="0"/>
              <a:buChar char="•"/>
            </a:pPr>
            <a:r>
              <a:rPr lang="en-US" altLang="zh-TW" sz="12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Instantly share screens on one display (up to 4 screens on one HUB)</a:t>
            </a:r>
            <a:endParaRPr lang="en-US" altLang="zh-TW" sz="1200" i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Collaborate in Real-Time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60375" lvl="1" indent="-285750">
              <a:buFont typeface="Arial" panose="020B0604020202020204" pitchFamily="34" charset="0"/>
              <a:buChar char="•"/>
            </a:pPr>
            <a:r>
              <a:rPr lang="en-US" altLang="zh-TW" sz="12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Attendees can view, annotate, and share documents</a:t>
            </a:r>
            <a:endParaRPr lang="en-US" altLang="zh-TW" sz="1200" i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Safer Meetings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60375" lvl="1" indent="-285750">
              <a:buFont typeface="Arial" panose="020B0604020202020204" pitchFamily="34" charset="0"/>
              <a:buChar char="•"/>
            </a:pPr>
            <a:r>
              <a:rPr lang="en-US" altLang="zh-TW" sz="12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Join a meeting by entering a PIN code</a:t>
            </a:r>
            <a:endParaRPr lang="en-US" altLang="zh-TW" sz="1200" i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Protected Data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460375" lvl="1" indent="-285750">
              <a:buFont typeface="Arial" panose="020B0604020202020204" pitchFamily="34" charset="0"/>
              <a:buChar char="•"/>
            </a:pPr>
            <a:r>
              <a:rPr lang="en-US" altLang="zh-TW" sz="12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256-bit SSL encrypted, data always stays within the company network</a:t>
            </a:r>
            <a:endParaRPr lang="en-US" altLang="zh-TW" sz="1200" i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879403"/>
            <a:ext cx="3914775" cy="220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90550"/>
            <a:ext cx="3352800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486400" y="1352550"/>
            <a:ext cx="1676400" cy="990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62800" y="1352550"/>
            <a:ext cx="1676400" cy="990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90911" y="2419350"/>
            <a:ext cx="3348289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Up to 4 screens can be shared on one Intel Unite HUB</a:t>
            </a:r>
            <a:endParaRPr lang="zh-TW" altLang="en-US" sz="1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Intel Unite – How it Works?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pic>
        <p:nvPicPr>
          <p:cNvPr id="2051" name="Picture 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42950"/>
            <a:ext cx="8496300" cy="39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圖片 20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55" y="924669"/>
            <a:ext cx="1743745" cy="111368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Intel Unite - System Requirements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sz="quarter" idx="12"/>
          </p:nvPr>
        </p:nvGraphicFramePr>
        <p:xfrm>
          <a:off x="381000" y="2434590"/>
          <a:ext cx="8326438" cy="1950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163219"/>
                <a:gridCol w="4163219"/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Hub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Client</a:t>
                      </a:r>
                      <a:endParaRPr lang="zh-TW" altLang="en-U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Intel </a:t>
                      </a:r>
                      <a:r>
                        <a:rPr lang="en-US" altLang="zh-TW" sz="1400" u="none" strike="noStrike" kern="1200" baseline="0" dirty="0" err="1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vPro</a:t>
                      </a:r>
                      <a:r>
                        <a:rPr lang="en-US" altLang="zh-TW" sz="1400" u="none" strike="noStrike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 processor family based PC </a:t>
                      </a:r>
                      <a:endParaRPr lang="en-US" altLang="zh-TW" sz="1400" u="none" strike="noStrike" kern="1200" baseline="0" dirty="0" smtClean="0">
                        <a:solidFill>
                          <a:srgbClr val="0000FF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4 GB RAM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1 GB available storage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Microsoft Windows 7, 8, 8.1 or 10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Microsoft .NET 4 or greater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Wired or Wireless Network Connection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0" i="0" u="none" strike="noStrike" kern="1200" baseline="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  <a:hlinkClick r:id="rId2" action="ppaction://hlinksldjump"/>
                        </a:rPr>
                        <a:t>Customized OEM Strings in BIOS</a:t>
                      </a:r>
                      <a:endParaRPr lang="zh-TW" altLang="en-US" sz="1400" b="0" i="0" u="none" strike="noStrike" kern="1200" baseline="0" dirty="0" smtClean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At least 1 GB RAM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At least 1 GB available storage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Microsoft Windows 7, 8, 8.1 or 10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Microsoft .NET 4 or greater </a:t>
                      </a:r>
                      <a:endParaRPr lang="en-US" altLang="zh-TW" sz="140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u="none" strike="noStrike" kern="12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</a:rPr>
                        <a:t>Apple Mac OSX 10.9 or greater </a:t>
                      </a:r>
                      <a:endParaRPr lang="zh-TW" altLang="en-US" sz="1400" b="0" i="0" u="none" strike="noStrike" kern="12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114800" y="1615851"/>
            <a:ext cx="624402" cy="1938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Wireless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17292"/>
            <a:ext cx="1992898" cy="180309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24" y="1979114"/>
            <a:ext cx="1116176" cy="75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6047"/>
            <a:ext cx="620957" cy="6164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17" y="1169332"/>
            <a:ext cx="623199" cy="62095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42689"/>
            <a:ext cx="1035459" cy="4657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62841"/>
            <a:ext cx="1207284" cy="995061"/>
          </a:xfrm>
          <a:prstGeom prst="rect">
            <a:avLst/>
          </a:prstGeom>
        </p:spPr>
      </p:pic>
      <p:cxnSp>
        <p:nvCxnSpPr>
          <p:cNvPr id="2054" name="直線單箭頭接點 2053"/>
          <p:cNvCxnSpPr/>
          <p:nvPr/>
        </p:nvCxnSpPr>
        <p:spPr>
          <a:xfrm>
            <a:off x="3200400" y="1866489"/>
            <a:ext cx="2393541" cy="0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</a:rPr>
              <a:t>Intel Unite </a:t>
            </a:r>
            <a:r>
              <a:rPr lang="en-US" altLang="zh-TW" dirty="0" smtClean="0">
                <a:latin typeface="Calibri" panose="020F0502020204030204" pitchFamily="34" charset="0"/>
              </a:rPr>
              <a:t>– BIOS Requirement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76350"/>
            <a:ext cx="7543800" cy="35619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4400" y="3390468"/>
            <a:ext cx="1371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33800" y="3466668"/>
            <a:ext cx="1295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62000" y="930051"/>
            <a:ext cx="754380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Intel Unite requires </a:t>
            </a:r>
            <a:r>
              <a:rPr lang="en-US" altLang="zh-TW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OEM Strings</a:t>
            </a: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in BIOS type 11, set String2 to “</a:t>
            </a:r>
            <a:r>
              <a:rPr lang="en-US" altLang="zh-TW" sz="14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IntelUnite</a:t>
            </a: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”</a:t>
            </a:r>
            <a:endParaRPr lang="zh-TW" altLang="en-US" sz="1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Intel Unite - Bundle Policy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381000" y="971550"/>
            <a:ext cx="5616684" cy="37052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Preload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Intel Unite 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standalone HUB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on </a:t>
            </a:r>
            <a:r>
              <a:rPr lang="en-US" altLang="zh-TW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vPro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capable 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mini-PCs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All-in-One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, starting from </a:t>
            </a:r>
            <a:r>
              <a:rPr lang="en-US" altLang="zh-TW" b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vIronbox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(VN6640G) </a:t>
            </a:r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and 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vWoody238 (VZ6820G</a:t>
            </a: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)</a:t>
            </a:r>
            <a:endParaRPr lang="en-US" altLang="zh-TW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Available in </a:t>
            </a: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2016 Q2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Support W7, W10, and new Windows release</a:t>
            </a:r>
            <a:endParaRPr lang="en-US" altLang="zh-TW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Install Intel Unite in </a:t>
            </a: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Acer </a:t>
            </a:r>
            <a:r>
              <a:rPr lang="en-US" altLang="zh-TW" b="1" dirty="0" err="1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ControlCenter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-&gt; Software Assembler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4" y="3001362"/>
            <a:ext cx="1665786" cy="749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84" y="2760090"/>
            <a:ext cx="1089804" cy="17657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4" y="3714750"/>
            <a:ext cx="2011919" cy="8421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4076"/>
            <a:ext cx="2620764" cy="2160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65919" y="209550"/>
            <a:ext cx="8418512" cy="4095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ODM Validation for Intel Unite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prstClr val="white"/>
                </a:solidFill>
              </a:rPr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2"/>
          </p:nvPr>
        </p:nvSpPr>
        <p:spPr>
          <a:xfrm>
            <a:off x="365125" y="708025"/>
            <a:ext cx="8418513" cy="3616325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HUB * 1 (The system which Intel Unite HUB is running on)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BIOS OEM </a:t>
            </a:r>
            <a:r>
              <a:rPr lang="en-US" altLang="zh-TW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string “</a:t>
            </a:r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</a:rPr>
              <a:t>IntelUnite</a:t>
            </a:r>
            <a:r>
              <a:rPr lang="en-US" altLang="zh-TW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” should be in </a:t>
            </a: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place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nstall </a:t>
            </a:r>
            <a:r>
              <a:rPr lang="en-US" altLang="zh-TW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Intel Unite HUB from Acer </a:t>
            </a:r>
            <a:r>
              <a:rPr lang="en-US" altLang="zh-TW" sz="14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ControlCenter</a:t>
            </a:r>
            <a:r>
              <a:rPr lang="en-US" altLang="zh-TW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 and can open it </a:t>
            </a: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successfully (show the landing screen with URL/PIN/Shared Key)</a:t>
            </a:r>
            <a:endParaRPr lang="en-US" altLang="zh-TW" sz="1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lvl="1" indent="0">
              <a:buNone/>
            </a:pPr>
            <a:endParaRPr lang="en-US" altLang="zh-TW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altLang="zh-TW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Client * 2 (any Windows PC connected to the same subnet with the HUB system)</a:t>
            </a:r>
            <a:endParaRPr lang="en-US" altLang="zh-TW" b="1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Can download Intel Unite client from the URL displayed on HUB, and can install the client successfully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Can successfully join a meeting and share screen / make annotation / share files to other attendees</a:t>
            </a:r>
            <a:endParaRPr lang="en-US" altLang="zh-TW" sz="14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TW" i="0" dirty="0" smtClean="0">
                <a:latin typeface="Calibri" panose="020F0502020204030204" pitchFamily="34" charset="0"/>
              </a:rPr>
              <a:t>Remarks</a:t>
            </a:r>
            <a:endParaRPr lang="zh-TW" altLang="en-US" i="0" dirty="0">
              <a:latin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83B81A"/>
                </a:solidFill>
              </a:rPr>
            </a:fld>
            <a:endParaRPr lang="en-US" dirty="0">
              <a:solidFill>
                <a:srgbClr val="83B81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6491"/>
            <a:ext cx="263377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65919" y="133350"/>
            <a:ext cx="8418512" cy="409575"/>
          </a:xfrm>
        </p:spPr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Intel Unite – Landing Screen on Unite HUB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42950"/>
            <a:ext cx="5359400" cy="4019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3000" y="2343150"/>
            <a:ext cx="3733800" cy="8001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029200" y="2776266"/>
            <a:ext cx="1524000" cy="0"/>
          </a:xfrm>
          <a:prstGeom prst="straightConnector1">
            <a:avLst/>
          </a:prstGeom>
          <a:ln w="1905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143000" y="3216152"/>
            <a:ext cx="4139788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altLang="zh-TW" sz="1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Download Unite Client via browser</a:t>
            </a:r>
            <a:endParaRPr lang="en-US" altLang="zh-TW" sz="1200" dirty="0" smtClean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altLang="zh-TW" sz="1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Install Unite Client on any attendee’s PC</a:t>
            </a:r>
            <a:endParaRPr lang="en-US" altLang="zh-TW" sz="1200" dirty="0" smtClean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altLang="zh-TW" sz="1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Connect the client and HUB with PIN and shared key protected</a:t>
            </a:r>
            <a:endParaRPr lang="zh-TW" altLang="en-US" sz="12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362200" y="514350"/>
            <a:ext cx="1066800" cy="3048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latin typeface="Calibri" panose="020F0502020204030204" pitchFamily="34" charset="0"/>
              </a:rPr>
              <a:t>Unite HUB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858000" y="514350"/>
            <a:ext cx="1219200" cy="3048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latin typeface="Calibri" panose="020F0502020204030204" pitchFamily="34" charset="0"/>
              </a:rPr>
              <a:t>Unite Client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  <p:sp>
        <p:nvSpPr>
          <p:cNvPr id="10" name="圓角矩形 9">
            <a:hlinkClick r:id="rId3" action="ppaction://hlinksldjump"/>
          </p:cNvPr>
          <p:cNvSpPr/>
          <p:nvPr/>
        </p:nvSpPr>
        <p:spPr>
          <a:xfrm>
            <a:off x="8305800" y="0"/>
            <a:ext cx="838200" cy="2857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Calibri" panose="020F0502020204030204" pitchFamily="34" charset="0"/>
              </a:rPr>
              <a:t>Back</a:t>
            </a:r>
            <a:endParaRPr lang="zh-TW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Office Theme">
  <a:themeElements>
    <a:clrScheme name="ACER">
      <a:dk1>
        <a:srgbClr val="414042"/>
      </a:dk1>
      <a:lt1>
        <a:sysClr val="window" lastClr="FFFFFF"/>
      </a:lt1>
      <a:dk2>
        <a:srgbClr val="5E6A71"/>
      </a:dk2>
      <a:lt2>
        <a:srgbClr val="BBBDBF"/>
      </a:lt2>
      <a:accent1>
        <a:srgbClr val="3F9C35"/>
      </a:accent1>
      <a:accent2>
        <a:srgbClr val="83B81A"/>
      </a:accent2>
      <a:accent3>
        <a:srgbClr val="B8D774"/>
      </a:accent3>
      <a:accent4>
        <a:srgbClr val="DFF0D8"/>
      </a:accent4>
      <a:accent5>
        <a:srgbClr val="00AFA9"/>
      </a:accent5>
      <a:accent6>
        <a:srgbClr val="EAEA39"/>
      </a:accent6>
      <a:hlink>
        <a:srgbClr val="0000FF"/>
      </a:hlink>
      <a:folHlink>
        <a:srgbClr val="800080"/>
      </a:folHlink>
    </a:clrScheme>
    <a:fontScheme name="AcerPlaybook">
      <a:majorFont>
        <a:latin typeface="Acer Foco Semibold"/>
        <a:ea typeface=""/>
        <a:cs typeface=""/>
      </a:majorFont>
      <a:minorFont>
        <a:latin typeface="Acer Foc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000" dirty="0" smtClean="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er-16-9">
  <a:themeElements>
    <a:clrScheme name="ACER">
      <a:dk1>
        <a:srgbClr val="414042"/>
      </a:dk1>
      <a:lt1>
        <a:sysClr val="window" lastClr="FFFFFF"/>
      </a:lt1>
      <a:dk2>
        <a:srgbClr val="5E6A71"/>
      </a:dk2>
      <a:lt2>
        <a:srgbClr val="BBBDBF"/>
      </a:lt2>
      <a:accent1>
        <a:srgbClr val="3F9C35"/>
      </a:accent1>
      <a:accent2>
        <a:srgbClr val="83B81A"/>
      </a:accent2>
      <a:accent3>
        <a:srgbClr val="B8D774"/>
      </a:accent3>
      <a:accent4>
        <a:srgbClr val="DFF0D8"/>
      </a:accent4>
      <a:accent5>
        <a:srgbClr val="00AFA9"/>
      </a:accent5>
      <a:accent6>
        <a:srgbClr val="EAEA39"/>
      </a:accent6>
      <a:hlink>
        <a:srgbClr val="0000FF"/>
      </a:hlink>
      <a:folHlink>
        <a:srgbClr val="800080"/>
      </a:folHlink>
    </a:clrScheme>
    <a:fontScheme name="Acer Foco">
      <a:majorFont>
        <a:latin typeface="Acer Foco Semibold"/>
        <a:ea typeface=""/>
        <a:cs typeface=""/>
      </a:majorFont>
      <a:minorFont>
        <a:latin typeface="Acer Fo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dirty="0">
            <a:solidFill>
              <a:srgbClr val="5E6A7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3038</Words>
  <Application>WPS 演示</Application>
  <PresentationFormat>如螢幕大小 (16:9)</PresentationFormat>
  <Paragraphs>154</Paragraphs>
  <Slides>19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MS PGothic</vt:lpstr>
      <vt:lpstr>Acer Foco</vt:lpstr>
      <vt:lpstr>Segoe Print</vt:lpstr>
      <vt:lpstr>Acer Foco Light</vt:lpstr>
      <vt:lpstr>Acer Foco Semibold</vt:lpstr>
      <vt:lpstr>Calibri</vt:lpstr>
      <vt:lpstr>PMingLiU</vt:lpstr>
      <vt:lpstr>微软雅黑</vt:lpstr>
      <vt:lpstr>Arial Unicode MS</vt:lpstr>
      <vt:lpstr>PMingLiU-ExtB</vt:lpstr>
      <vt:lpstr>2_Office Theme</vt:lpstr>
      <vt:lpstr>Acer-16-9</vt:lpstr>
      <vt:lpstr>TCLayout.ActiveDocument.1</vt:lpstr>
      <vt:lpstr>PowerPoint 演示文稿</vt:lpstr>
      <vt:lpstr>Intel Unite – Smart, Secure Conference Room Technology</vt:lpstr>
      <vt:lpstr>Intel Unite – How it Works?</vt:lpstr>
      <vt:lpstr>Intel Unite - System Requirements</vt:lpstr>
      <vt:lpstr>Intel Unite – BIOS Requirement</vt:lpstr>
      <vt:lpstr>Intel Unite - Bundle Policy</vt:lpstr>
      <vt:lpstr>ODM Validation for Intel Unite</vt:lpstr>
      <vt:lpstr>PowerPoint 演示文稿</vt:lpstr>
      <vt:lpstr>Intel Unite – Landing Screen on Unite HUB</vt:lpstr>
      <vt:lpstr>Intel Unite – Sharing screens on one Display</vt:lpstr>
      <vt:lpstr>Intel Unite – Join a Meeting 01 (Enter PIN code)</vt:lpstr>
      <vt:lpstr>Intel Unite – Join a Meeting 02 (Connected to HUB)</vt:lpstr>
      <vt:lpstr>Intel Unite – Join a Meeting 03 (share screen &amp; make annotations)</vt:lpstr>
      <vt:lpstr>Intel Unite – Join a Meeting 04 (share files to other attendees)</vt:lpstr>
      <vt:lpstr>PowerPoint 演示文稿</vt:lpstr>
      <vt:lpstr>01. Installing Intel Unite Client</vt:lpstr>
      <vt:lpstr>02. Connect the Client to the HUB</vt:lpstr>
      <vt:lpstr>03. Sharing screen to the HUB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Have everything under control</dc:title>
  <dc:creator>Liao, George</dc:creator>
  <cp:lastModifiedBy>亮歌</cp:lastModifiedBy>
  <cp:revision>226</cp:revision>
  <dcterms:created xsi:type="dcterms:W3CDTF">2006-08-16T00:00:00Z</dcterms:created>
  <dcterms:modified xsi:type="dcterms:W3CDTF">2020-12-12T03:03:31Z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